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7" r:id="rId3"/>
    <p:sldId id="257" r:id="rId4"/>
    <p:sldId id="258" r:id="rId5"/>
    <p:sldId id="268" r:id="rId6"/>
    <p:sldId id="260" r:id="rId7"/>
    <p:sldId id="259" r:id="rId8"/>
    <p:sldId id="261" r:id="rId9"/>
    <p:sldId id="262" r:id="rId10"/>
    <p:sldId id="264" r:id="rId11"/>
    <p:sldId id="265" r:id="rId12"/>
    <p:sldId id="266"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aslovni slajd">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hr-HR"/>
              <a:t>Kliknite da biste uredili stil naslova matrice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r-HR"/>
              <a:t>Kliknite da biste uredili stil podnaslova matrice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 okomiti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a:t>Kliknite da biste uredili stil naslova matrice</a:t>
            </a:r>
            <a:endParaRPr lang="en-US" dirty="0"/>
          </a:p>
        </p:txBody>
      </p:sp>
      <p:sp>
        <p:nvSpPr>
          <p:cNvPr id="3" name="Vertical Text Placeholder 2"/>
          <p:cNvSpPr>
            <a:spLocks noGrp="1"/>
          </p:cNvSpPr>
          <p:nvPr>
            <p:ph type="body" orient="vert" idx="1"/>
          </p:nvPr>
        </p:nvSpPr>
        <p:spPr/>
        <p:txBody>
          <a:bodyPr vert="eaVert" anchor="t"/>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Okomiti naslov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hr-HR"/>
              <a:t>Kliknite da biste uredili stil naslova matrice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a:t>Kliknite da biste uredili stil naslova matrice</a:t>
            </a:r>
            <a:endParaRPr lang="en-US" dirty="0"/>
          </a:p>
        </p:txBody>
      </p:sp>
      <p:sp>
        <p:nvSpPr>
          <p:cNvPr id="3" name="Content Placeholder 2"/>
          <p:cNvSpPr>
            <a:spLocks noGrp="1"/>
          </p:cNvSpPr>
          <p:nvPr>
            <p:ph idx="1"/>
          </p:nvPr>
        </p:nvSpPr>
        <p:spPr/>
        <p:txBody>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sekcije">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hr-HR"/>
              <a:t>Kliknite da biste uredili stil naslova matrice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r-HR"/>
              <a:t>Kliknite da biste uredili matrice</a:t>
            </a:r>
          </a:p>
        </p:txBody>
      </p:sp>
      <p:sp>
        <p:nvSpPr>
          <p:cNvPr id="4" name="Date Placeholder 3"/>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a:t>Kliknite da biste uredili stil naslova matrice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Usporedb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r-HR"/>
              <a:t>Kliknite da biste uredili stil naslova matrice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a:t>Kliknite da biste uredili matrice</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a:t>Kliknite da biste uredili matrice</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r-HR"/>
              <a:t>Kliknite da biste uredili stil naslova matrice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razn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 opisom">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hr-HR"/>
              <a:t>Kliknite da biste uredili stil naslova matrice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r-HR"/>
              <a:t>Kliknite da biste uredili matrice</a:t>
            </a:r>
          </a:p>
        </p:txBody>
      </p:sp>
      <p:sp>
        <p:nvSpPr>
          <p:cNvPr id="8" name="Date Placeholder 7"/>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 opisom">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hr-HR"/>
              <a:t>Kliknite da biste uredili stil naslova matrice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r-HR"/>
              <a:t>Kliknite ikonu da biste dodali  sliku</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r-HR"/>
              <a:t>Kliknite da biste uredili matrice</a:t>
            </a:r>
          </a:p>
        </p:txBody>
      </p:sp>
      <p:sp>
        <p:nvSpPr>
          <p:cNvPr id="8" name="Date Placeholder 7"/>
          <p:cNvSpPr>
            <a:spLocks noGrp="1"/>
          </p:cNvSpPr>
          <p:nvPr>
            <p:ph type="dt" sz="half" idx="10"/>
          </p:nvPr>
        </p:nvSpPr>
        <p:spPr/>
        <p:txBody>
          <a:bodyPr/>
          <a:lstStyle/>
          <a:p>
            <a:fld id="{5586B75A-687E-405C-8A0B-8D00578BA2C3}" type="datetimeFigureOut">
              <a:rPr lang="en-US" dirty="0"/>
              <a:pPr/>
              <a:t>9/9/24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hr-HR"/>
              <a:t>Kliknite da biste uredili stil naslova matrice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9/9/24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DC7EA0A5-AC46-E9AB-DA58-F4FB14D92CE7}"/>
              </a:ext>
            </a:extLst>
          </p:cNvPr>
          <p:cNvSpPr>
            <a:spLocks noGrp="1"/>
          </p:cNvSpPr>
          <p:nvPr>
            <p:ph type="ctrTitle"/>
          </p:nvPr>
        </p:nvSpPr>
        <p:spPr>
          <a:xfrm>
            <a:off x="3175000" y="0"/>
            <a:ext cx="6814259" cy="2907632"/>
          </a:xfrm>
        </p:spPr>
        <p:txBody>
          <a:bodyPr/>
          <a:lstStyle/>
          <a:p>
            <a:r>
              <a:rPr lang="sr-Latn" b="1" dirty="0">
                <a:solidFill>
                  <a:srgbClr val="002060"/>
                </a:solidFill>
              </a:rPr>
              <a:t>SPORT EVENTS</a:t>
            </a:r>
            <a:endParaRPr lang="hr-RS" b="1" dirty="0">
              <a:solidFill>
                <a:srgbClr val="002060"/>
              </a:solidFill>
            </a:endParaRPr>
          </a:p>
        </p:txBody>
      </p:sp>
      <p:sp>
        <p:nvSpPr>
          <p:cNvPr id="3" name="Podnaslov 2">
            <a:extLst>
              <a:ext uri="{FF2B5EF4-FFF2-40B4-BE49-F238E27FC236}">
                <a16:creationId xmlns:a16="http://schemas.microsoft.com/office/drawing/2014/main" id="{0C2F8E8C-C9E3-8C38-61D8-94B9CB539FAD}"/>
              </a:ext>
            </a:extLst>
          </p:cNvPr>
          <p:cNvSpPr>
            <a:spLocks noGrp="1"/>
          </p:cNvSpPr>
          <p:nvPr>
            <p:ph type="subTitle" idx="1"/>
          </p:nvPr>
        </p:nvSpPr>
        <p:spPr>
          <a:xfrm>
            <a:off x="481263" y="4752474"/>
            <a:ext cx="7315200" cy="914400"/>
          </a:xfrm>
          <a:solidFill>
            <a:srgbClr val="002060"/>
          </a:solidFill>
        </p:spPr>
        <p:txBody>
          <a:bodyPr>
            <a:normAutofit fontScale="70000" lnSpcReduction="20000"/>
          </a:bodyPr>
          <a:lstStyle/>
          <a:p>
            <a:r>
              <a:rPr lang="sr-Latn" b="1" dirty="0">
                <a:solidFill>
                  <a:schemeClr val="accent2"/>
                </a:solidFill>
              </a:rPr>
              <a:t>Predmet:</a:t>
            </a:r>
            <a:r>
              <a:rPr lang="hr-HR" b="1" dirty="0">
                <a:solidFill>
                  <a:schemeClr val="accent2"/>
                </a:solidFill>
              </a:rPr>
              <a:t>W</a:t>
            </a:r>
            <a:r>
              <a:rPr lang="sr-Latn" b="1" dirty="0">
                <a:solidFill>
                  <a:schemeClr val="accent2"/>
                </a:solidFill>
              </a:rPr>
              <a:t>eb dizajn</a:t>
            </a:r>
          </a:p>
          <a:p>
            <a:r>
              <a:rPr lang="sr-Latn" b="1" dirty="0">
                <a:solidFill>
                  <a:schemeClr val="accent2"/>
                </a:solidFill>
              </a:rPr>
              <a:t>Profesori:Doc dr Aldina Avdić,prof. Safet Purković</a:t>
            </a:r>
          </a:p>
          <a:p>
            <a:r>
              <a:rPr lang="sr-Latn" b="1" dirty="0">
                <a:solidFill>
                  <a:schemeClr val="accent2"/>
                </a:solidFill>
              </a:rPr>
              <a:t>Student:Dženan Demirović SI</a:t>
            </a:r>
          </a:p>
        </p:txBody>
      </p:sp>
      <p:sp>
        <p:nvSpPr>
          <p:cNvPr id="8" name="Podnaslov 2">
            <a:extLst>
              <a:ext uri="{FF2B5EF4-FFF2-40B4-BE49-F238E27FC236}">
                <a16:creationId xmlns:a16="http://schemas.microsoft.com/office/drawing/2014/main" id="{070C1D82-278C-3122-E045-827E986B9606}"/>
              </a:ext>
            </a:extLst>
          </p:cNvPr>
          <p:cNvSpPr>
            <a:spLocks noGrp="1"/>
          </p:cNvSpPr>
          <p:nvPr/>
        </p:nvSpPr>
        <p:spPr>
          <a:xfrm>
            <a:off x="2563688" y="1191126"/>
            <a:ext cx="6453312" cy="455223"/>
          </a:xfrm>
          <a:prstGeom prst="rect">
            <a:avLst/>
          </a:prstGeom>
          <a:ln>
            <a:solidFill>
              <a:schemeClr val="accent1">
                <a:lumMod val="75000"/>
              </a:schemeClr>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sr-Latn" b="1" dirty="0">
                <a:solidFill>
                  <a:srgbClr val="002060"/>
                </a:solidFill>
              </a:rPr>
              <a:t>Državni univerzitet u Novom Pazaru,avgust 2024.</a:t>
            </a:r>
            <a:endParaRPr lang="hr-RS" b="1" dirty="0">
              <a:solidFill>
                <a:srgbClr val="002060"/>
              </a:solidFill>
            </a:endParaRPr>
          </a:p>
        </p:txBody>
      </p:sp>
    </p:spTree>
    <p:extLst>
      <p:ext uri="{BB962C8B-B14F-4D97-AF65-F5344CB8AC3E}">
        <p14:creationId xmlns:p14="http://schemas.microsoft.com/office/powerpoint/2010/main" val="2538265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D6A0B6B0-7722-1FCB-21E3-C79E4220DAD5}"/>
              </a:ext>
            </a:extLst>
          </p:cNvPr>
          <p:cNvSpPr>
            <a:spLocks noGrp="1"/>
          </p:cNvSpPr>
          <p:nvPr>
            <p:ph type="title"/>
          </p:nvPr>
        </p:nvSpPr>
        <p:spPr/>
        <p:txBody>
          <a:bodyPr/>
          <a:lstStyle/>
          <a:p>
            <a:r>
              <a:rPr lang="sr-Latn" b="1" dirty="0">
                <a:solidFill>
                  <a:schemeClr val="accent2">
                    <a:lumMod val="60000"/>
                    <a:lumOff val="40000"/>
                  </a:schemeClr>
                </a:solidFill>
              </a:rPr>
              <a:t>Predstojeći dogadjaji</a:t>
            </a:r>
            <a:endParaRPr lang="hr-RS" b="1" dirty="0">
              <a:solidFill>
                <a:schemeClr val="accent2">
                  <a:lumMod val="60000"/>
                  <a:lumOff val="40000"/>
                </a:schemeClr>
              </a:solidFill>
            </a:endParaRPr>
          </a:p>
        </p:txBody>
      </p:sp>
      <p:pic>
        <p:nvPicPr>
          <p:cNvPr id="4" name="Rezervirano mjesto sadržaja 3">
            <a:extLst>
              <a:ext uri="{FF2B5EF4-FFF2-40B4-BE49-F238E27FC236}">
                <a16:creationId xmlns:a16="http://schemas.microsoft.com/office/drawing/2014/main" id="{AD0325E2-9A54-86B5-B875-17F60F8BDFA2}"/>
              </a:ext>
            </a:extLst>
          </p:cNvPr>
          <p:cNvPicPr>
            <a:picLocks noGrp="1" noChangeAspect="1"/>
          </p:cNvPicPr>
          <p:nvPr>
            <p:ph idx="1"/>
          </p:nvPr>
        </p:nvPicPr>
        <p:blipFill>
          <a:blip r:embed="rId2"/>
          <a:srcRect t="22850" b="22850"/>
          <a:stretch/>
        </p:blipFill>
        <p:spPr>
          <a:xfrm>
            <a:off x="5347369" y="488360"/>
            <a:ext cx="4678948" cy="2940639"/>
          </a:xfrm>
        </p:spPr>
      </p:pic>
      <p:pic>
        <p:nvPicPr>
          <p:cNvPr id="5" name="Slika 4">
            <a:extLst>
              <a:ext uri="{FF2B5EF4-FFF2-40B4-BE49-F238E27FC236}">
                <a16:creationId xmlns:a16="http://schemas.microsoft.com/office/drawing/2014/main" id="{53E7F953-0293-002C-ACFD-B399BBDED7E6}"/>
              </a:ext>
            </a:extLst>
          </p:cNvPr>
          <p:cNvPicPr>
            <a:picLocks noChangeAspect="1"/>
          </p:cNvPicPr>
          <p:nvPr/>
        </p:nvPicPr>
        <p:blipFill>
          <a:blip r:embed="rId3"/>
          <a:srcRect t="21760" b="21760"/>
          <a:stretch/>
        </p:blipFill>
        <p:spPr>
          <a:xfrm>
            <a:off x="5347369" y="3810001"/>
            <a:ext cx="2205790" cy="3022932"/>
          </a:xfrm>
          <a:prstGeom prst="rect">
            <a:avLst/>
          </a:prstGeom>
        </p:spPr>
      </p:pic>
      <p:pic>
        <p:nvPicPr>
          <p:cNvPr id="7" name="Slika 6">
            <a:extLst>
              <a:ext uri="{FF2B5EF4-FFF2-40B4-BE49-F238E27FC236}">
                <a16:creationId xmlns:a16="http://schemas.microsoft.com/office/drawing/2014/main" id="{5143683C-F56E-F179-1257-E8CA670B1D29}"/>
              </a:ext>
            </a:extLst>
          </p:cNvPr>
          <p:cNvPicPr>
            <a:picLocks noChangeAspect="1"/>
          </p:cNvPicPr>
          <p:nvPr/>
        </p:nvPicPr>
        <p:blipFill>
          <a:blip r:embed="rId4"/>
          <a:srcRect/>
          <a:stretch/>
        </p:blipFill>
        <p:spPr>
          <a:xfrm>
            <a:off x="7820527" y="3810001"/>
            <a:ext cx="2267518" cy="3022931"/>
          </a:xfrm>
          <a:prstGeom prst="rect">
            <a:avLst/>
          </a:prstGeom>
        </p:spPr>
      </p:pic>
    </p:spTree>
    <p:extLst>
      <p:ext uri="{BB962C8B-B14F-4D97-AF65-F5344CB8AC3E}">
        <p14:creationId xmlns:p14="http://schemas.microsoft.com/office/powerpoint/2010/main" val="1660453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E053D8D-0E62-4F52-6A51-E8206F7F69E9}"/>
              </a:ext>
            </a:extLst>
          </p:cNvPr>
          <p:cNvSpPr>
            <a:spLocks noGrp="1"/>
          </p:cNvSpPr>
          <p:nvPr>
            <p:ph type="title"/>
          </p:nvPr>
        </p:nvSpPr>
        <p:spPr/>
        <p:txBody>
          <a:bodyPr/>
          <a:lstStyle/>
          <a:p>
            <a:r>
              <a:rPr lang="sr-Latn" b="1" i="1" dirty="0">
                <a:solidFill>
                  <a:srgbClr val="002060"/>
                </a:solidFill>
              </a:rPr>
              <a:t>Prošli dogadjaji</a:t>
            </a:r>
            <a:endParaRPr lang="hr-RS" b="1" i="1" dirty="0">
              <a:solidFill>
                <a:srgbClr val="002060"/>
              </a:solidFill>
            </a:endParaRPr>
          </a:p>
        </p:txBody>
      </p:sp>
      <p:pic>
        <p:nvPicPr>
          <p:cNvPr id="4" name="Rezervirano mjesto sadržaja 3">
            <a:extLst>
              <a:ext uri="{FF2B5EF4-FFF2-40B4-BE49-F238E27FC236}">
                <a16:creationId xmlns:a16="http://schemas.microsoft.com/office/drawing/2014/main" id="{939DE357-546C-D43E-0CC5-97576BC5C7FD}"/>
              </a:ext>
            </a:extLst>
          </p:cNvPr>
          <p:cNvPicPr>
            <a:picLocks noGrp="1" noChangeAspect="1"/>
          </p:cNvPicPr>
          <p:nvPr>
            <p:ph idx="1"/>
          </p:nvPr>
        </p:nvPicPr>
        <p:blipFill>
          <a:blip r:embed="rId2"/>
          <a:srcRect t="24534" b="24534"/>
          <a:stretch/>
        </p:blipFill>
        <p:spPr>
          <a:xfrm>
            <a:off x="5581316" y="367633"/>
            <a:ext cx="4678947" cy="2997285"/>
          </a:xfrm>
        </p:spPr>
      </p:pic>
      <p:pic>
        <p:nvPicPr>
          <p:cNvPr id="5" name="Slika 4">
            <a:extLst>
              <a:ext uri="{FF2B5EF4-FFF2-40B4-BE49-F238E27FC236}">
                <a16:creationId xmlns:a16="http://schemas.microsoft.com/office/drawing/2014/main" id="{24E2185D-CA7F-79CC-11CD-B78D08B7B2DC}"/>
              </a:ext>
            </a:extLst>
          </p:cNvPr>
          <p:cNvPicPr>
            <a:picLocks noChangeAspect="1"/>
          </p:cNvPicPr>
          <p:nvPr/>
        </p:nvPicPr>
        <p:blipFill>
          <a:blip r:embed="rId3"/>
          <a:srcRect t="18565" b="18565"/>
          <a:stretch/>
        </p:blipFill>
        <p:spPr>
          <a:xfrm>
            <a:off x="5581317" y="3493082"/>
            <a:ext cx="2473157" cy="3364918"/>
          </a:xfrm>
          <a:prstGeom prst="rect">
            <a:avLst/>
          </a:prstGeom>
        </p:spPr>
      </p:pic>
      <p:pic>
        <p:nvPicPr>
          <p:cNvPr id="6" name="Slika 5">
            <a:extLst>
              <a:ext uri="{FF2B5EF4-FFF2-40B4-BE49-F238E27FC236}">
                <a16:creationId xmlns:a16="http://schemas.microsoft.com/office/drawing/2014/main" id="{D8EA51CF-A0F5-81DA-7972-9BFE2373703C}"/>
              </a:ext>
            </a:extLst>
          </p:cNvPr>
          <p:cNvPicPr>
            <a:picLocks noChangeAspect="1"/>
          </p:cNvPicPr>
          <p:nvPr/>
        </p:nvPicPr>
        <p:blipFill>
          <a:blip r:embed="rId4"/>
          <a:srcRect t="17966" b="17966"/>
          <a:stretch/>
        </p:blipFill>
        <p:spPr>
          <a:xfrm>
            <a:off x="7962234" y="3493082"/>
            <a:ext cx="2298030" cy="3429001"/>
          </a:xfrm>
          <a:prstGeom prst="rect">
            <a:avLst/>
          </a:prstGeom>
        </p:spPr>
      </p:pic>
    </p:spTree>
    <p:extLst>
      <p:ext uri="{BB962C8B-B14F-4D97-AF65-F5344CB8AC3E}">
        <p14:creationId xmlns:p14="http://schemas.microsoft.com/office/powerpoint/2010/main" val="135403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2F3A926-D421-643F-D0D9-7B408E14ECEC}"/>
              </a:ext>
            </a:extLst>
          </p:cNvPr>
          <p:cNvSpPr>
            <a:spLocks noGrp="1"/>
          </p:cNvSpPr>
          <p:nvPr>
            <p:ph type="title"/>
          </p:nvPr>
        </p:nvSpPr>
        <p:spPr/>
        <p:txBody>
          <a:bodyPr/>
          <a:lstStyle/>
          <a:p>
            <a:r>
              <a:rPr lang="sr-Latn" b="1" i="1" dirty="0">
                <a:solidFill>
                  <a:schemeClr val="accent2">
                    <a:lumMod val="60000"/>
                    <a:lumOff val="40000"/>
                  </a:schemeClr>
                </a:solidFill>
              </a:rPr>
              <a:t>Kontakt</a:t>
            </a:r>
            <a:endParaRPr lang="hr-RS" b="1" i="1" dirty="0">
              <a:solidFill>
                <a:schemeClr val="accent2">
                  <a:lumMod val="60000"/>
                  <a:lumOff val="40000"/>
                </a:schemeClr>
              </a:solidFill>
            </a:endParaRPr>
          </a:p>
        </p:txBody>
      </p:sp>
      <p:pic>
        <p:nvPicPr>
          <p:cNvPr id="4" name="Rezervirano mjesto sadržaja 3">
            <a:extLst>
              <a:ext uri="{FF2B5EF4-FFF2-40B4-BE49-F238E27FC236}">
                <a16:creationId xmlns:a16="http://schemas.microsoft.com/office/drawing/2014/main" id="{A2E9A981-96AA-D690-BD85-65EC737756D8}"/>
              </a:ext>
            </a:extLst>
          </p:cNvPr>
          <p:cNvPicPr>
            <a:picLocks noGrp="1" noChangeAspect="1"/>
          </p:cNvPicPr>
          <p:nvPr>
            <p:ph idx="1"/>
          </p:nvPr>
        </p:nvPicPr>
        <p:blipFill>
          <a:blip r:embed="rId2"/>
          <a:srcRect t="24434" b="24434"/>
          <a:stretch/>
        </p:blipFill>
        <p:spPr>
          <a:xfrm>
            <a:off x="7720263" y="1063740"/>
            <a:ext cx="3361443" cy="4030519"/>
          </a:xfrm>
        </p:spPr>
      </p:pic>
      <p:pic>
        <p:nvPicPr>
          <p:cNvPr id="5" name="Slika 4">
            <a:extLst>
              <a:ext uri="{FF2B5EF4-FFF2-40B4-BE49-F238E27FC236}">
                <a16:creationId xmlns:a16="http://schemas.microsoft.com/office/drawing/2014/main" id="{4C94CC20-0F94-37FE-6EBF-F264778F21CB}"/>
              </a:ext>
            </a:extLst>
          </p:cNvPr>
          <p:cNvPicPr>
            <a:picLocks noChangeAspect="1"/>
          </p:cNvPicPr>
          <p:nvPr/>
        </p:nvPicPr>
        <p:blipFill>
          <a:blip r:embed="rId3"/>
          <a:srcRect/>
          <a:stretch/>
        </p:blipFill>
        <p:spPr>
          <a:xfrm>
            <a:off x="5515115" y="1123837"/>
            <a:ext cx="1834673" cy="3970422"/>
          </a:xfrm>
          <a:prstGeom prst="rect">
            <a:avLst/>
          </a:prstGeom>
        </p:spPr>
      </p:pic>
      <p:sp>
        <p:nvSpPr>
          <p:cNvPr id="7" name="TekstniOkvir 6">
            <a:extLst>
              <a:ext uri="{FF2B5EF4-FFF2-40B4-BE49-F238E27FC236}">
                <a16:creationId xmlns:a16="http://schemas.microsoft.com/office/drawing/2014/main" id="{672E4E96-3D2C-A780-DD50-B603C2EBE327}"/>
              </a:ext>
            </a:extLst>
          </p:cNvPr>
          <p:cNvSpPr txBox="1"/>
          <p:nvPr/>
        </p:nvSpPr>
        <p:spPr>
          <a:xfrm>
            <a:off x="4952133" y="5194095"/>
            <a:ext cx="6099342" cy="1200329"/>
          </a:xfrm>
          <a:prstGeom prst="rect">
            <a:avLst/>
          </a:prstGeom>
          <a:solidFill>
            <a:schemeClr val="accent2">
              <a:lumMod val="60000"/>
              <a:lumOff val="40000"/>
            </a:schemeClr>
          </a:solidFill>
        </p:spPr>
        <p:txBody>
          <a:bodyPr wrap="square">
            <a:spAutoFit/>
          </a:bodyPr>
          <a:lstStyle/>
          <a:p>
            <a:r>
              <a:rPr lang="hr-HR" b="1" i="0" u="none" strike="noStrike" dirty="0">
                <a:solidFill>
                  <a:srgbClr val="002060"/>
                </a:solidFill>
                <a:effectLst/>
                <a:latin typeface="-webkit-standard"/>
              </a:rPr>
              <a:t>Ova stranica je dizajnirana s</a:t>
            </a:r>
            <a:r>
              <a:rPr lang="sr-Latn" b="1" i="0" u="none" strike="noStrike" dirty="0">
                <a:solidFill>
                  <a:srgbClr val="002060"/>
                </a:solidFill>
                <a:effectLst/>
                <a:latin typeface="-webkit-standard"/>
              </a:rPr>
              <a:t>a željom da nas korisnici što lakše pronadju.Imamo formular za prijavu gde su prisutne javascript funkcionalnosti,regeksi koji organičavaju unos i podaci koji tačmo popunjeni stižu do nas.</a:t>
            </a:r>
            <a:endParaRPr lang="hr-RS" b="1" dirty="0">
              <a:solidFill>
                <a:srgbClr val="002060"/>
              </a:solidFill>
            </a:endParaRPr>
          </a:p>
        </p:txBody>
      </p:sp>
    </p:spTree>
    <p:extLst>
      <p:ext uri="{BB962C8B-B14F-4D97-AF65-F5344CB8AC3E}">
        <p14:creationId xmlns:p14="http://schemas.microsoft.com/office/powerpoint/2010/main" val="85791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1731200-E0A5-EA47-00E9-E5BD38AF0F9F}"/>
              </a:ext>
            </a:extLst>
          </p:cNvPr>
          <p:cNvSpPr>
            <a:spLocks noGrp="1"/>
          </p:cNvSpPr>
          <p:nvPr>
            <p:ph type="title"/>
          </p:nvPr>
        </p:nvSpPr>
        <p:spPr/>
        <p:txBody>
          <a:bodyPr/>
          <a:lstStyle/>
          <a:p>
            <a:r>
              <a:rPr lang="sr-Latn" b="1" i="1" dirty="0">
                <a:solidFill>
                  <a:schemeClr val="accent2">
                    <a:lumMod val="60000"/>
                    <a:lumOff val="40000"/>
                  </a:schemeClr>
                </a:solidFill>
              </a:rPr>
              <a:t>Hamburger meni i footer</a:t>
            </a:r>
            <a:endParaRPr lang="hr-RS" b="1" i="1" dirty="0">
              <a:solidFill>
                <a:schemeClr val="accent2">
                  <a:lumMod val="60000"/>
                  <a:lumOff val="40000"/>
                </a:schemeClr>
              </a:solidFill>
            </a:endParaRPr>
          </a:p>
        </p:txBody>
      </p:sp>
      <p:pic>
        <p:nvPicPr>
          <p:cNvPr id="4" name="Rezervirano mjesto sadržaja 3">
            <a:extLst>
              <a:ext uri="{FF2B5EF4-FFF2-40B4-BE49-F238E27FC236}">
                <a16:creationId xmlns:a16="http://schemas.microsoft.com/office/drawing/2014/main" id="{72D1EF4E-DF39-34B1-9E81-FFACA0F4E6FA}"/>
              </a:ext>
            </a:extLst>
          </p:cNvPr>
          <p:cNvPicPr>
            <a:picLocks noGrp="1" noChangeAspect="1"/>
          </p:cNvPicPr>
          <p:nvPr>
            <p:ph idx="1"/>
          </p:nvPr>
        </p:nvPicPr>
        <p:blipFill>
          <a:blip r:embed="rId2"/>
          <a:srcRect t="21181" b="21181"/>
          <a:stretch/>
        </p:blipFill>
        <p:spPr>
          <a:xfrm>
            <a:off x="4211052" y="810606"/>
            <a:ext cx="3743159" cy="3266762"/>
          </a:xfrm>
        </p:spPr>
      </p:pic>
      <p:sp>
        <p:nvSpPr>
          <p:cNvPr id="6" name="TekstniOkvir 5">
            <a:extLst>
              <a:ext uri="{FF2B5EF4-FFF2-40B4-BE49-F238E27FC236}">
                <a16:creationId xmlns:a16="http://schemas.microsoft.com/office/drawing/2014/main" id="{24B0FD3D-6DDD-1F6C-E0CC-8EE200B1E1B9}"/>
              </a:ext>
            </a:extLst>
          </p:cNvPr>
          <p:cNvSpPr txBox="1"/>
          <p:nvPr/>
        </p:nvSpPr>
        <p:spPr>
          <a:xfrm>
            <a:off x="8547853" y="634999"/>
            <a:ext cx="3320127" cy="3693319"/>
          </a:xfrm>
          <a:prstGeom prst="rect">
            <a:avLst/>
          </a:prstGeom>
          <a:solidFill>
            <a:schemeClr val="accent2">
              <a:lumMod val="40000"/>
              <a:lumOff val="60000"/>
            </a:schemeClr>
          </a:solidFill>
        </p:spPr>
        <p:txBody>
          <a:bodyPr wrap="square">
            <a:spAutoFit/>
          </a:bodyPr>
          <a:lstStyle/>
          <a:p>
            <a:r>
              <a:rPr lang="hr-HR" b="1" i="0" u="none" strike="noStrike" dirty="0">
                <a:solidFill>
                  <a:srgbClr val="002060"/>
                </a:solidFill>
                <a:effectLst/>
                <a:latin typeface="-webkit-standard"/>
              </a:rPr>
              <a:t>Smješten ispod glavnog naslova, meni je lako dostupan i optimizovan za mobilne uređaje. Ikonica menija se sastoji od tri horizontalne linije, što je prepoznatljiv simbol za navigaciju, a klikom na nju, korisnici mogu lako otvarati i zatvarati meni. Ovaj dizajn menija omogućava preglednost i jednostavnost, čineći sajt lakim za korištenje, bez pretrpavanja korisničkog interfejsa.</a:t>
            </a:r>
            <a:endParaRPr lang="hr-RS" b="1" dirty="0">
              <a:solidFill>
                <a:srgbClr val="002060"/>
              </a:solidFill>
            </a:endParaRPr>
          </a:p>
        </p:txBody>
      </p:sp>
      <p:pic>
        <p:nvPicPr>
          <p:cNvPr id="9" name="Slika 8">
            <a:extLst>
              <a:ext uri="{FF2B5EF4-FFF2-40B4-BE49-F238E27FC236}">
                <a16:creationId xmlns:a16="http://schemas.microsoft.com/office/drawing/2014/main" id="{79BB8A21-1AB2-BAF8-7F6D-10857AFE22DB}"/>
              </a:ext>
            </a:extLst>
          </p:cNvPr>
          <p:cNvPicPr>
            <a:picLocks noChangeAspect="1"/>
          </p:cNvPicPr>
          <p:nvPr/>
        </p:nvPicPr>
        <p:blipFill>
          <a:blip r:embed="rId3"/>
          <a:stretch>
            <a:fillRect/>
          </a:stretch>
        </p:blipFill>
        <p:spPr>
          <a:xfrm>
            <a:off x="4211053" y="4979737"/>
            <a:ext cx="4558253" cy="1503947"/>
          </a:xfrm>
          <a:prstGeom prst="rect">
            <a:avLst/>
          </a:prstGeom>
        </p:spPr>
      </p:pic>
      <p:sp>
        <p:nvSpPr>
          <p:cNvPr id="15" name="TekstniOkvir 14">
            <a:extLst>
              <a:ext uri="{FF2B5EF4-FFF2-40B4-BE49-F238E27FC236}">
                <a16:creationId xmlns:a16="http://schemas.microsoft.com/office/drawing/2014/main" id="{FD7AE590-5861-257F-76E5-C85A19352409}"/>
              </a:ext>
            </a:extLst>
          </p:cNvPr>
          <p:cNvSpPr txBox="1"/>
          <p:nvPr/>
        </p:nvSpPr>
        <p:spPr>
          <a:xfrm>
            <a:off x="9320216" y="5447632"/>
            <a:ext cx="2027262" cy="923330"/>
          </a:xfrm>
          <a:prstGeom prst="rect">
            <a:avLst/>
          </a:prstGeom>
          <a:solidFill>
            <a:schemeClr val="bg2">
              <a:lumMod val="60000"/>
              <a:lumOff val="40000"/>
            </a:schemeClr>
          </a:solidFill>
        </p:spPr>
        <p:txBody>
          <a:bodyPr wrap="square">
            <a:spAutoFit/>
          </a:bodyPr>
          <a:lstStyle/>
          <a:p>
            <a:r>
              <a:rPr lang="sr-Latn" b="1" dirty="0">
                <a:solidFill>
                  <a:srgbClr val="002060"/>
                </a:solidFill>
                <a:latin typeface="-webkit-standard"/>
              </a:rPr>
              <a:t>Footer je na svakoj stranici isti.</a:t>
            </a:r>
          </a:p>
          <a:p>
            <a:endParaRPr lang="hr-RS" dirty="0"/>
          </a:p>
        </p:txBody>
      </p:sp>
    </p:spTree>
    <p:extLst>
      <p:ext uri="{BB962C8B-B14F-4D97-AF65-F5344CB8AC3E}">
        <p14:creationId xmlns:p14="http://schemas.microsoft.com/office/powerpoint/2010/main" val="3084393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9A29C004-0183-CB21-8250-CC98EE198B3E}"/>
              </a:ext>
            </a:extLst>
          </p:cNvPr>
          <p:cNvSpPr>
            <a:spLocks noGrp="1"/>
          </p:cNvSpPr>
          <p:nvPr>
            <p:ph type="title"/>
          </p:nvPr>
        </p:nvSpPr>
        <p:spPr>
          <a:xfrm>
            <a:off x="267369" y="1123836"/>
            <a:ext cx="3876842" cy="4601183"/>
          </a:xfrm>
        </p:spPr>
        <p:txBody>
          <a:bodyPr/>
          <a:lstStyle/>
          <a:p>
            <a:r>
              <a:rPr lang="sr-Latn" b="1" i="1" dirty="0"/>
              <a:t>PREGLED PROJEKTA</a:t>
            </a:r>
            <a:endParaRPr lang="hr-RS" b="1" i="1" dirty="0"/>
          </a:p>
        </p:txBody>
      </p:sp>
      <p:sp>
        <p:nvSpPr>
          <p:cNvPr id="3" name="Rezervirano mjesto sadržaja 2">
            <a:extLst>
              <a:ext uri="{FF2B5EF4-FFF2-40B4-BE49-F238E27FC236}">
                <a16:creationId xmlns:a16="http://schemas.microsoft.com/office/drawing/2014/main" id="{73D6C026-F004-4814-0799-D9CEFE58CCC0}"/>
              </a:ext>
            </a:extLst>
          </p:cNvPr>
          <p:cNvSpPr>
            <a:spLocks noGrp="1"/>
          </p:cNvSpPr>
          <p:nvPr>
            <p:ph idx="1"/>
          </p:nvPr>
        </p:nvSpPr>
        <p:spPr>
          <a:solidFill>
            <a:schemeClr val="accent2">
              <a:lumMod val="40000"/>
              <a:lumOff val="60000"/>
            </a:schemeClr>
          </a:solidFill>
        </p:spPr>
        <p:txBody>
          <a:bodyPr/>
          <a:lstStyle/>
          <a:p>
            <a:r>
              <a:rPr lang="hr-HR" b="1" u="none" strike="noStrike" dirty="0">
                <a:solidFill>
                  <a:srgbClr val="002060"/>
                </a:solidFill>
                <a:effectLst/>
              </a:rPr>
              <a:t>Sportski Događaji je web sajt namenjen ljubiteljima sporta, pružajući im platformu za praćenje najnovijih i predstojećih sportskih događaja. Korisnici mogu pregledati informacije o prethodnim događajima, prijaviti se za nove, i ostati informisani o svim sportskim novostima.</a:t>
            </a:r>
          </a:p>
          <a:p>
            <a:r>
              <a:rPr lang="hr-HR" b="1" u="none" strike="noStrike" dirty="0">
                <a:solidFill>
                  <a:srgbClr val="002060"/>
                </a:solidFill>
                <a:effectLst/>
              </a:rPr>
              <a:t>Ključne Funkcionalnosti:</a:t>
            </a:r>
          </a:p>
          <a:p>
            <a:r>
              <a:rPr lang="hr-HR" b="1" u="none" strike="noStrike" dirty="0">
                <a:solidFill>
                  <a:srgbClr val="002060"/>
                </a:solidFill>
                <a:effectLst/>
              </a:rPr>
              <a:t>API integracija: Dinamičko učitavanje najnovijih vesti i informacija o sportskim događajima.</a:t>
            </a:r>
          </a:p>
          <a:p>
            <a:r>
              <a:rPr lang="hr-HR" b="1" u="none" strike="noStrike" dirty="0">
                <a:solidFill>
                  <a:srgbClr val="002060"/>
                </a:solidFill>
                <a:effectLst/>
              </a:rPr>
              <a:t>Responzivni dizajn: Sajt je optimizovan za sve uređaje, uključujući mobilne telefone i tablete.</a:t>
            </a:r>
            <a:endParaRPr lang="sr-Latn" b="1" u="none" strike="noStrike" dirty="0">
              <a:solidFill>
                <a:srgbClr val="002060"/>
              </a:solidFill>
              <a:effectLst/>
            </a:endParaRPr>
          </a:p>
          <a:p>
            <a:r>
              <a:rPr lang="hr-HR" b="1" u="none" strike="noStrike" dirty="0">
                <a:solidFill>
                  <a:srgbClr val="002060"/>
                </a:solidFill>
                <a:effectLst/>
              </a:rPr>
              <a:t>Navigacija: Jednostavan hamburger meni za lak pristup svim stranicama.</a:t>
            </a:r>
          </a:p>
          <a:p>
            <a:r>
              <a:rPr lang="hr-HR" b="1" u="none" strike="noStrike" dirty="0">
                <a:solidFill>
                  <a:srgbClr val="002060"/>
                </a:solidFill>
                <a:effectLst/>
              </a:rPr>
              <a:t>Kontakt forma: Omogućava korisnicima da direktno stupe u kontakt sa organizatorima događaja.</a:t>
            </a:r>
          </a:p>
        </p:txBody>
      </p:sp>
    </p:spTree>
    <p:extLst>
      <p:ext uri="{BB962C8B-B14F-4D97-AF65-F5344CB8AC3E}">
        <p14:creationId xmlns:p14="http://schemas.microsoft.com/office/powerpoint/2010/main" val="1250376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54D8A3C-E9D2-E6DA-D7C6-F67FFB20D64D}"/>
              </a:ext>
            </a:extLst>
          </p:cNvPr>
          <p:cNvSpPr>
            <a:spLocks noGrp="1"/>
          </p:cNvSpPr>
          <p:nvPr>
            <p:ph type="title"/>
          </p:nvPr>
        </p:nvSpPr>
        <p:spPr>
          <a:xfrm>
            <a:off x="286339" y="1383565"/>
            <a:ext cx="3055765" cy="4601183"/>
          </a:xfrm>
          <a:solidFill>
            <a:schemeClr val="accent2">
              <a:lumMod val="40000"/>
              <a:lumOff val="60000"/>
            </a:schemeClr>
          </a:solidFill>
        </p:spPr>
        <p:txBody>
          <a:bodyPr/>
          <a:lstStyle/>
          <a:p>
            <a:r>
              <a:rPr lang="sr-Latn" b="1" i="1" dirty="0">
                <a:solidFill>
                  <a:schemeClr val="tx2">
                    <a:lumMod val="40000"/>
                    <a:lumOff val="60000"/>
                  </a:schemeClr>
                </a:solidFill>
              </a:rPr>
              <a:t>TEHNOLOGIJE</a:t>
            </a:r>
            <a:endParaRPr lang="hr-RS" b="1" i="1" dirty="0">
              <a:solidFill>
                <a:schemeClr val="tx2">
                  <a:lumMod val="40000"/>
                  <a:lumOff val="60000"/>
                </a:schemeClr>
              </a:solidFill>
            </a:endParaRPr>
          </a:p>
        </p:txBody>
      </p:sp>
      <p:sp>
        <p:nvSpPr>
          <p:cNvPr id="3" name="Rezervirano mjesto sadržaja 2">
            <a:extLst>
              <a:ext uri="{FF2B5EF4-FFF2-40B4-BE49-F238E27FC236}">
                <a16:creationId xmlns:a16="http://schemas.microsoft.com/office/drawing/2014/main" id="{0DA1B5F0-032C-2EE2-32FC-8A0571DEE904}"/>
              </a:ext>
            </a:extLst>
          </p:cNvPr>
          <p:cNvSpPr>
            <a:spLocks noGrp="1"/>
          </p:cNvSpPr>
          <p:nvPr>
            <p:ph idx="1"/>
          </p:nvPr>
        </p:nvSpPr>
        <p:spPr>
          <a:solidFill>
            <a:srgbClr val="002060"/>
          </a:solidFill>
          <a:ln>
            <a:solidFill>
              <a:schemeClr val="tx2">
                <a:lumMod val="40000"/>
                <a:lumOff val="60000"/>
              </a:schemeClr>
            </a:solidFill>
          </a:ln>
        </p:spPr>
        <p:txBody>
          <a:bodyPr/>
          <a:lstStyle/>
          <a:p>
            <a:r>
              <a:rPr lang="hr-HR" b="1" i="0" u="none" strike="noStrike" dirty="0">
                <a:solidFill>
                  <a:schemeClr val="accent2">
                    <a:lumMod val="60000"/>
                    <a:lumOff val="40000"/>
                  </a:schemeClr>
                </a:solidFill>
                <a:effectLst/>
              </a:rPr>
              <a:t>Tehnologije Korišćene:</a:t>
            </a:r>
          </a:p>
          <a:p>
            <a:r>
              <a:rPr lang="hr-HR" b="1" i="0" u="none" strike="noStrike" dirty="0">
                <a:solidFill>
                  <a:schemeClr val="accent2">
                    <a:lumMod val="60000"/>
                    <a:lumOff val="40000"/>
                  </a:schemeClr>
                </a:solidFill>
                <a:effectLst/>
              </a:rPr>
              <a:t>HTML &amp; CSS: Za strukturiranje i stilizaciju sajta.</a:t>
            </a:r>
          </a:p>
          <a:p>
            <a:r>
              <a:rPr lang="hr-HR" b="1" i="0" u="none" strike="noStrike" dirty="0">
                <a:solidFill>
                  <a:schemeClr val="accent2">
                    <a:lumMod val="60000"/>
                    <a:lumOff val="40000"/>
                  </a:schemeClr>
                </a:solidFill>
                <a:effectLst/>
              </a:rPr>
              <a:t>JavaScript: Za funkcionalnosti kao što su rotacija vesti i validacija formi.</a:t>
            </a:r>
          </a:p>
          <a:p>
            <a:r>
              <a:rPr lang="hr-HR" b="1" i="0" u="none" strike="noStrike" dirty="0">
                <a:solidFill>
                  <a:schemeClr val="accent2">
                    <a:lumMod val="60000"/>
                    <a:lumOff val="40000"/>
                  </a:schemeClr>
                </a:solidFill>
                <a:effectLst/>
              </a:rPr>
              <a:t>API: Za dinamičko prikazivanje sadržaja.</a:t>
            </a:r>
          </a:p>
          <a:p>
            <a:r>
              <a:rPr lang="hr-HR" b="1" i="0" u="none" strike="noStrike" dirty="0">
                <a:solidFill>
                  <a:schemeClr val="accent2">
                    <a:lumMod val="60000"/>
                    <a:lumOff val="40000"/>
                  </a:schemeClr>
                </a:solidFill>
                <a:effectLst/>
              </a:rPr>
              <a:t>Surge: Za hosting sajta.</a:t>
            </a:r>
          </a:p>
        </p:txBody>
      </p:sp>
    </p:spTree>
    <p:extLst>
      <p:ext uri="{BB962C8B-B14F-4D97-AF65-F5344CB8AC3E}">
        <p14:creationId xmlns:p14="http://schemas.microsoft.com/office/powerpoint/2010/main" val="1341120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F7E34A4-0984-728D-E82E-5EE0D4520EF9}"/>
              </a:ext>
            </a:extLst>
          </p:cNvPr>
          <p:cNvSpPr>
            <a:spLocks noGrp="1"/>
          </p:cNvSpPr>
          <p:nvPr>
            <p:ph type="title"/>
          </p:nvPr>
        </p:nvSpPr>
        <p:spPr>
          <a:xfrm>
            <a:off x="0" y="864108"/>
            <a:ext cx="3408947" cy="4411579"/>
          </a:xfrm>
        </p:spPr>
        <p:txBody>
          <a:bodyPr/>
          <a:lstStyle/>
          <a:p>
            <a:r>
              <a:rPr lang="sr-Latn" b="1" i="1" dirty="0">
                <a:solidFill>
                  <a:srgbClr val="002060"/>
                </a:solidFill>
              </a:rPr>
              <a:t>CILJ PROJEKTA</a:t>
            </a:r>
            <a:endParaRPr lang="hr-RS" b="1" i="1" dirty="0">
              <a:solidFill>
                <a:srgbClr val="002060"/>
              </a:solidFill>
            </a:endParaRPr>
          </a:p>
        </p:txBody>
      </p:sp>
      <p:sp>
        <p:nvSpPr>
          <p:cNvPr id="12" name="Rezervirano mjesto sadržaja 2">
            <a:extLst>
              <a:ext uri="{FF2B5EF4-FFF2-40B4-BE49-F238E27FC236}">
                <a16:creationId xmlns:a16="http://schemas.microsoft.com/office/drawing/2014/main" id="{73F388F8-66DD-324B-DED6-2AAB9146D94F}"/>
              </a:ext>
            </a:extLst>
          </p:cNvPr>
          <p:cNvSpPr>
            <a:spLocks noGrp="1"/>
          </p:cNvSpPr>
          <p:nvPr>
            <p:ph idx="1"/>
          </p:nvPr>
        </p:nvSpPr>
        <p:spPr>
          <a:xfrm>
            <a:off x="4119926" y="817319"/>
            <a:ext cx="7315200" cy="5120640"/>
          </a:xfrm>
          <a:prstGeom prst="rect">
            <a:avLst/>
          </a:prstGeom>
          <a:solidFill>
            <a:schemeClr val="tx2">
              <a:lumMod val="40000"/>
              <a:lumOff val="60000"/>
            </a:schemeClr>
          </a:solidFill>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hr-HR" b="1" i="0" u="none" strike="noStrike" dirty="0">
                <a:solidFill>
                  <a:srgbClr val="002060"/>
                </a:solidFill>
                <a:effectLst/>
              </a:rPr>
              <a:t>Cilj projekta </a:t>
            </a:r>
            <a:r>
              <a:rPr lang="hr-HR" b="1" i="1" u="none" strike="noStrike" dirty="0">
                <a:solidFill>
                  <a:srgbClr val="002060"/>
                </a:solidFill>
                <a:effectLst/>
              </a:rPr>
              <a:t>Sportski Događaji</a:t>
            </a:r>
            <a:r>
              <a:rPr lang="hr-HR" b="1" i="0" u="none" strike="noStrike" dirty="0">
                <a:solidFill>
                  <a:srgbClr val="002060"/>
                </a:solidFill>
                <a:effectLst/>
              </a:rPr>
              <a:t> je da se stvori centralizovana platforma koja okuplja sve relevantne informacije o sportskim događajima na jednom mestu. Ovaj sajt je osmišljen kako bi omogućio ljubiteljima sporta, kao i organizatorima, jednostavan i brz pristup informacijama o prethodnim, aktuelnim i predstojećim sportskim događajima.</a:t>
            </a:r>
          </a:p>
          <a:p>
            <a:r>
              <a:rPr lang="hr-HR" b="1" i="0" u="none" strike="noStrike" dirty="0">
                <a:solidFill>
                  <a:srgbClr val="002060"/>
                </a:solidFill>
                <a:effectLst/>
              </a:rPr>
              <a:t>Korisnici sajta mogu lako pregledati prošle događaje, saznati detalje o nadolazećim takmičenjima i prijaviti se za njih, čime se olakšava praćenje i učešće u sportskim aktivnostima. Korišćenjem API-ja za dinamičko ažuriranje sadržaja, sajt osigurava da su sve informacije uvek sveže i tačne.</a:t>
            </a:r>
            <a:r>
              <a:rPr lang="hr-HR" b="1" i="0" u="none" strike="noStrike" dirty="0">
                <a:solidFill>
                  <a:srgbClr val="002060"/>
                </a:solidFill>
                <a:effectLst/>
                <a:latin typeface="-webkit-standard"/>
              </a:rPr>
              <a:t> Takođe, sajt ima za cilj da unapredi iskustvo korisnika kroz responzivan dizajn, omogućavajući optimalno pregledanje na različitim uređajima. </a:t>
            </a:r>
            <a:endParaRPr lang="hr-HR" b="1" i="0" u="none" strike="noStrike" dirty="0">
              <a:solidFill>
                <a:srgbClr val="002060"/>
              </a:solidFill>
              <a:effectLst/>
            </a:endParaRPr>
          </a:p>
        </p:txBody>
      </p:sp>
    </p:spTree>
    <p:extLst>
      <p:ext uri="{BB962C8B-B14F-4D97-AF65-F5344CB8AC3E}">
        <p14:creationId xmlns:p14="http://schemas.microsoft.com/office/powerpoint/2010/main" val="2822687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1CF584D3-F4EF-78BB-05A3-C939A0C14FF1}"/>
              </a:ext>
            </a:extLst>
          </p:cNvPr>
          <p:cNvSpPr>
            <a:spLocks noGrp="1"/>
          </p:cNvSpPr>
          <p:nvPr>
            <p:ph type="title"/>
          </p:nvPr>
        </p:nvSpPr>
        <p:spPr/>
        <p:txBody>
          <a:bodyPr/>
          <a:lstStyle/>
          <a:p>
            <a:r>
              <a:rPr lang="sr-Latn" b="1" i="1" dirty="0">
                <a:solidFill>
                  <a:srgbClr val="002060"/>
                </a:solidFill>
              </a:rPr>
              <a:t>Stilovi</a:t>
            </a:r>
            <a:endParaRPr lang="hr-RS" b="1" i="1" dirty="0">
              <a:solidFill>
                <a:srgbClr val="002060"/>
              </a:solidFill>
            </a:endParaRPr>
          </a:p>
        </p:txBody>
      </p:sp>
      <p:sp>
        <p:nvSpPr>
          <p:cNvPr id="3" name="Rezervirano mjesto sadržaja 2">
            <a:extLst>
              <a:ext uri="{FF2B5EF4-FFF2-40B4-BE49-F238E27FC236}">
                <a16:creationId xmlns:a16="http://schemas.microsoft.com/office/drawing/2014/main" id="{34E99CF6-7378-3F92-6947-157C6CE64AD6}"/>
              </a:ext>
            </a:extLst>
          </p:cNvPr>
          <p:cNvSpPr>
            <a:spLocks noGrp="1"/>
          </p:cNvSpPr>
          <p:nvPr>
            <p:ph idx="1"/>
          </p:nvPr>
        </p:nvSpPr>
        <p:spPr>
          <a:solidFill>
            <a:srgbClr val="002060"/>
          </a:solidFill>
        </p:spPr>
        <p:txBody>
          <a:bodyPr>
            <a:normAutofit fontScale="70000" lnSpcReduction="20000"/>
          </a:bodyPr>
          <a:lstStyle/>
          <a:p>
            <a:r>
              <a:rPr lang="hr-HR" b="1" dirty="0">
                <a:solidFill>
                  <a:schemeClr val="accent2">
                    <a:lumMod val="60000"/>
                    <a:lumOff val="40000"/>
                  </a:schemeClr>
                </a:solidFill>
              </a:rPr>
              <a:t>Boje:</a:t>
            </a:r>
          </a:p>
          <a:p>
            <a:r>
              <a:rPr lang="hr-HR" b="1" dirty="0">
                <a:solidFill>
                  <a:schemeClr val="accent2">
                    <a:lumMod val="60000"/>
                    <a:lumOff val="40000"/>
                  </a:schemeClr>
                </a:solidFill>
              </a:rPr>
              <a:t>Primarna boja: Tamnoplava (#001f3f) koristi se za navigacioni meni, footer, i naslovne sekcije, što daje sajtu ozbiljan i profesionalan izgled.</a:t>
            </a:r>
          </a:p>
          <a:p>
            <a:r>
              <a:rPr lang="hr-HR" b="1" dirty="0">
                <a:solidFill>
                  <a:schemeClr val="accent2">
                    <a:lumMod val="60000"/>
                    <a:lumOff val="40000"/>
                  </a:schemeClr>
                </a:solidFill>
              </a:rPr>
              <a:t>Sekundarna boja: Svetloplava (#cce6ff) se koristi kao pozadina za isticanje različitih sekcija, što pomaže da se sadržaj bolje organizuje i da korisnici lakše prate informacije.</a:t>
            </a:r>
          </a:p>
          <a:p>
            <a:r>
              <a:rPr lang="hr-HR" b="1" dirty="0">
                <a:solidFill>
                  <a:schemeClr val="accent2">
                    <a:lumMod val="60000"/>
                    <a:lumOff val="40000"/>
                  </a:schemeClr>
                </a:solidFill>
              </a:rPr>
              <a:t>Tekst: Crna boja (#000000) za glavne naslove i tekst, dok je bela (#ffffff) korišćena na tamnoj pozadini, osiguravajući dobar kontrast i čitljivost.</a:t>
            </a:r>
          </a:p>
          <a:p>
            <a:r>
              <a:rPr lang="hr-HR" b="1" dirty="0">
                <a:solidFill>
                  <a:schemeClr val="accent2">
                    <a:lumMod val="60000"/>
                    <a:lumOff val="40000"/>
                  </a:schemeClr>
                </a:solidFill>
              </a:rPr>
              <a:t>Fontovi:</a:t>
            </a:r>
          </a:p>
          <a:p>
            <a:r>
              <a:rPr lang="hr-HR" b="1" dirty="0">
                <a:solidFill>
                  <a:schemeClr val="accent2">
                    <a:lumMod val="60000"/>
                    <a:lumOff val="40000"/>
                  </a:schemeClr>
                </a:solidFill>
              </a:rPr>
              <a:t>Primarni font: Sans-serif fontovi poput Arial ili Helvetica, koji su čisti, jednostavni i lako čitljivi na svim uređajima. Ovi fontovi doprinose modernom i pristupačnom dizajnu sajta.</a:t>
            </a:r>
          </a:p>
          <a:p>
            <a:r>
              <a:rPr lang="hr-HR" b="1" dirty="0">
                <a:solidFill>
                  <a:schemeClr val="accent2">
                    <a:lumMod val="60000"/>
                    <a:lumOff val="40000"/>
                  </a:schemeClr>
                </a:solidFill>
              </a:rPr>
              <a:t>Veličina fonta: Korišćena je prilagođena veličina fonta kako bi se osigurala dobra čitljivost na svim uređajima, sa većim naslovima i manjim tekstom za opise.</a:t>
            </a:r>
          </a:p>
          <a:p>
            <a:r>
              <a:rPr lang="hr-HR" b="1" dirty="0">
                <a:solidFill>
                  <a:schemeClr val="accent2">
                    <a:lumMod val="60000"/>
                    <a:lumOff val="40000"/>
                  </a:schemeClr>
                </a:solidFill>
              </a:rPr>
              <a:t>Dugmad i forme:</a:t>
            </a:r>
          </a:p>
          <a:p>
            <a:r>
              <a:rPr lang="hr-HR" b="1" dirty="0">
                <a:solidFill>
                  <a:schemeClr val="accent2">
                    <a:lumMod val="60000"/>
                    <a:lumOff val="40000"/>
                  </a:schemeClr>
                </a:solidFill>
              </a:rPr>
              <a:t>Dugmad: Korišćene su jednostavne dugmadi sa zaobljenim ivicama i istaknutim pozivom na akciju (npr. "Prijavi se"). Dugmad imaju jasnu boju koja se ističe na pozadini, sa laganim hover efektom koji daje vizuelni feedback korisnicima.</a:t>
            </a:r>
          </a:p>
          <a:p>
            <a:r>
              <a:rPr lang="hr-HR" b="1" dirty="0">
                <a:solidFill>
                  <a:schemeClr val="accent2">
                    <a:lumMod val="60000"/>
                    <a:lumOff val="40000"/>
                  </a:schemeClr>
                </a:solidFill>
              </a:rPr>
              <a:t>Forme: Input polja su jednostavna, sa jasno vidljivim okvirima i placeholder tekstom koji vodi korisnike. Formulari su dizajnirani da budu intuitivni i funkcionalni.</a:t>
            </a:r>
          </a:p>
        </p:txBody>
      </p:sp>
    </p:spTree>
    <p:extLst>
      <p:ext uri="{BB962C8B-B14F-4D97-AF65-F5344CB8AC3E}">
        <p14:creationId xmlns:p14="http://schemas.microsoft.com/office/powerpoint/2010/main" val="106375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2E3D3DF-4455-CAB2-6917-80E32EE9D8F3}"/>
              </a:ext>
            </a:extLst>
          </p:cNvPr>
          <p:cNvSpPr>
            <a:spLocks noGrp="1"/>
          </p:cNvSpPr>
          <p:nvPr>
            <p:ph type="title"/>
          </p:nvPr>
        </p:nvSpPr>
        <p:spPr/>
        <p:txBody>
          <a:bodyPr/>
          <a:lstStyle/>
          <a:p>
            <a:r>
              <a:rPr lang="sr-Latn" i="1" dirty="0">
                <a:solidFill>
                  <a:schemeClr val="tx2">
                    <a:lumMod val="20000"/>
                    <a:lumOff val="80000"/>
                  </a:schemeClr>
                </a:solidFill>
              </a:rPr>
              <a:t>DIZAJN</a:t>
            </a:r>
            <a:endParaRPr lang="hr-RS" i="1" dirty="0">
              <a:solidFill>
                <a:schemeClr val="tx2">
                  <a:lumMod val="20000"/>
                  <a:lumOff val="80000"/>
                </a:schemeClr>
              </a:solidFill>
            </a:endParaRPr>
          </a:p>
        </p:txBody>
      </p:sp>
      <p:sp>
        <p:nvSpPr>
          <p:cNvPr id="3" name="Rezervirano mjesto sadržaja 2">
            <a:extLst>
              <a:ext uri="{FF2B5EF4-FFF2-40B4-BE49-F238E27FC236}">
                <a16:creationId xmlns:a16="http://schemas.microsoft.com/office/drawing/2014/main" id="{9A786C61-209F-21E1-C2C8-12E79BEDAB6E}"/>
              </a:ext>
            </a:extLst>
          </p:cNvPr>
          <p:cNvSpPr>
            <a:spLocks noGrp="1"/>
          </p:cNvSpPr>
          <p:nvPr>
            <p:ph idx="1"/>
          </p:nvPr>
        </p:nvSpPr>
        <p:spPr>
          <a:xfrm>
            <a:off x="3869268" y="864107"/>
            <a:ext cx="7315200" cy="5385629"/>
          </a:xfrm>
          <a:solidFill>
            <a:schemeClr val="accent2">
              <a:lumMod val="40000"/>
              <a:lumOff val="60000"/>
            </a:schemeClr>
          </a:solidFill>
        </p:spPr>
        <p:txBody>
          <a:bodyPr>
            <a:normAutofit fontScale="77500" lnSpcReduction="20000"/>
          </a:bodyPr>
          <a:lstStyle/>
          <a:p>
            <a:r>
              <a:rPr lang="hr-HR" b="1" dirty="0">
                <a:solidFill>
                  <a:srgbClr val="002060"/>
                </a:solidFill>
              </a:rPr>
              <a:t>Responzivnost:</a:t>
            </a:r>
          </a:p>
          <a:p>
            <a:r>
              <a:rPr lang="hr-HR" b="1" dirty="0">
                <a:solidFill>
                  <a:srgbClr val="002060"/>
                </a:solidFill>
              </a:rPr>
              <a:t>Sajt koristi responzivni dizajn, što znači da se automatski prilagođava različitim veličinama ekrana. Bez obzira na to da li se sajt pregleda na mobilnom telefonu, tabletu ili desktop računaru, svi elementi ostaju pregledni i lako dostupni.</a:t>
            </a:r>
          </a:p>
          <a:p>
            <a:r>
              <a:rPr lang="hr-HR" b="1" dirty="0">
                <a:solidFill>
                  <a:srgbClr val="002060"/>
                </a:solidFill>
              </a:rPr>
              <a:t>Media queries u CSS-u omogućavaju prilagođavanje izgleda sajta na različitim uređajima, osiguravajući optimalno korisničko iskustvo.</a:t>
            </a:r>
          </a:p>
          <a:p>
            <a:r>
              <a:rPr lang="hr-HR" b="1" dirty="0">
                <a:solidFill>
                  <a:srgbClr val="002060"/>
                </a:solidFill>
              </a:rPr>
              <a:t>Layout i Raspored:</a:t>
            </a:r>
          </a:p>
          <a:p>
            <a:r>
              <a:rPr lang="hr-HR" b="1" dirty="0">
                <a:solidFill>
                  <a:srgbClr val="002060"/>
                </a:solidFill>
              </a:rPr>
              <a:t>Sajt je organizovan u sekcije koje su jasno odvojene i lako pregledne. Ovaj raspored omogućava korisnicima da brzo pronađu informacije koje traže.</a:t>
            </a:r>
          </a:p>
          <a:p>
            <a:r>
              <a:rPr lang="hr-HR" b="1" dirty="0">
                <a:solidFill>
                  <a:srgbClr val="002060"/>
                </a:solidFill>
              </a:rPr>
              <a:t>Grid sistem se koristi za organizaciju sadržaja, posebno u sekcijama sa karticama događaja i statistika, osiguravajući doslednost u prikazu.</a:t>
            </a:r>
          </a:p>
          <a:p>
            <a:r>
              <a:rPr lang="hr-HR" b="1" dirty="0">
                <a:solidFill>
                  <a:srgbClr val="002060"/>
                </a:solidFill>
              </a:rPr>
              <a:t>Navigacija:</a:t>
            </a:r>
          </a:p>
          <a:p>
            <a:r>
              <a:rPr lang="hr-HR" b="1" dirty="0">
                <a:solidFill>
                  <a:srgbClr val="002060"/>
                </a:solidFill>
              </a:rPr>
              <a:t>Glavni navigacioni meni je jednostavan i direktan, sa jasno označenim linkovima ka različitim sekcijama sajta. Meni se prilagođava u oblik hamburger menija na manjim ekranima, omogućavajući jednostavnu navigaciju na mobilnim uređajima.</a:t>
            </a:r>
          </a:p>
          <a:p>
            <a:r>
              <a:rPr lang="hr-HR" b="1" dirty="0">
                <a:solidFill>
                  <a:srgbClr val="002060"/>
                </a:solidFill>
              </a:rPr>
              <a:t>Vizuelni elementi:</a:t>
            </a:r>
          </a:p>
          <a:p>
            <a:r>
              <a:rPr lang="hr-HR" b="1" dirty="0">
                <a:solidFill>
                  <a:srgbClr val="002060"/>
                </a:solidFill>
              </a:rPr>
              <a:t>Korišćene su minimalističke ikone i jednostavni vizuelni elementi koji ne preopterećuju stranicu, već dodaju vrednost i poboljšavaju korisničko iskustvo.</a:t>
            </a:r>
          </a:p>
          <a:p>
            <a:r>
              <a:rPr lang="hr-HR" b="1" dirty="0">
                <a:solidFill>
                  <a:srgbClr val="002060"/>
                </a:solidFill>
              </a:rPr>
              <a:t>Ikone za društvene mreže u footer-u omogućavaju korisnicima da lako dele sadržaj ili prate sajt na različitim platformama.</a:t>
            </a:r>
          </a:p>
        </p:txBody>
      </p:sp>
    </p:spTree>
    <p:extLst>
      <p:ext uri="{BB962C8B-B14F-4D97-AF65-F5344CB8AC3E}">
        <p14:creationId xmlns:p14="http://schemas.microsoft.com/office/powerpoint/2010/main" val="188997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175EDC67-D9CB-55A2-542E-69D1F0C3219E}"/>
              </a:ext>
            </a:extLst>
          </p:cNvPr>
          <p:cNvSpPr>
            <a:spLocks noGrp="1"/>
          </p:cNvSpPr>
          <p:nvPr>
            <p:ph type="title"/>
          </p:nvPr>
        </p:nvSpPr>
        <p:spPr/>
        <p:txBody>
          <a:bodyPr/>
          <a:lstStyle/>
          <a:p>
            <a:r>
              <a:rPr lang="sr-Latn" b="1" i="1" dirty="0">
                <a:solidFill>
                  <a:srgbClr val="002060"/>
                </a:solidFill>
              </a:rPr>
              <a:t>SADRŽAJ</a:t>
            </a:r>
            <a:endParaRPr lang="hr-RS" b="1" i="1" dirty="0">
              <a:solidFill>
                <a:srgbClr val="002060"/>
              </a:solidFill>
            </a:endParaRPr>
          </a:p>
        </p:txBody>
      </p:sp>
      <p:sp>
        <p:nvSpPr>
          <p:cNvPr id="3" name="Rezervirano mjesto sadržaja 2">
            <a:extLst>
              <a:ext uri="{FF2B5EF4-FFF2-40B4-BE49-F238E27FC236}">
                <a16:creationId xmlns:a16="http://schemas.microsoft.com/office/drawing/2014/main" id="{65DABDD9-E3ED-5FE2-5C29-5F91CBB55A3A}"/>
              </a:ext>
            </a:extLst>
          </p:cNvPr>
          <p:cNvSpPr>
            <a:spLocks noGrp="1"/>
          </p:cNvSpPr>
          <p:nvPr>
            <p:ph idx="1"/>
          </p:nvPr>
        </p:nvSpPr>
        <p:spPr>
          <a:solidFill>
            <a:schemeClr val="accent2">
              <a:lumMod val="40000"/>
              <a:lumOff val="60000"/>
            </a:schemeClr>
          </a:solidFill>
        </p:spPr>
        <p:txBody>
          <a:bodyPr/>
          <a:lstStyle/>
          <a:p>
            <a:r>
              <a:rPr lang="sr-Latn" b="1" dirty="0">
                <a:solidFill>
                  <a:srgbClr val="002060"/>
                </a:solidFill>
              </a:rPr>
              <a:t>Homepage</a:t>
            </a:r>
          </a:p>
          <a:p>
            <a:r>
              <a:rPr lang="sr-Latn" b="1" dirty="0">
                <a:solidFill>
                  <a:srgbClr val="002060"/>
                </a:solidFill>
              </a:rPr>
              <a:t>Početna</a:t>
            </a:r>
          </a:p>
          <a:p>
            <a:r>
              <a:rPr lang="sr-Latn" b="1" dirty="0">
                <a:solidFill>
                  <a:srgbClr val="002060"/>
                </a:solidFill>
              </a:rPr>
              <a:t>Predstojeći dogadjaji</a:t>
            </a:r>
          </a:p>
          <a:p>
            <a:r>
              <a:rPr lang="sr-Latn" b="1" dirty="0">
                <a:solidFill>
                  <a:srgbClr val="002060"/>
                </a:solidFill>
              </a:rPr>
              <a:t>Prošli dogadjaji</a:t>
            </a:r>
          </a:p>
          <a:p>
            <a:r>
              <a:rPr lang="sr-Latn" b="1" dirty="0">
                <a:solidFill>
                  <a:srgbClr val="002060"/>
                </a:solidFill>
              </a:rPr>
              <a:t>Kontakt</a:t>
            </a:r>
            <a:endParaRPr lang="hr-RS" b="1" dirty="0">
              <a:solidFill>
                <a:srgbClr val="002060"/>
              </a:solidFill>
            </a:endParaRPr>
          </a:p>
        </p:txBody>
      </p:sp>
    </p:spTree>
    <p:extLst>
      <p:ext uri="{BB962C8B-B14F-4D97-AF65-F5344CB8AC3E}">
        <p14:creationId xmlns:p14="http://schemas.microsoft.com/office/powerpoint/2010/main" val="16129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96CD6918-3621-252F-6595-EA14DED8C2CA}"/>
              </a:ext>
            </a:extLst>
          </p:cNvPr>
          <p:cNvSpPr>
            <a:spLocks noGrp="1"/>
          </p:cNvSpPr>
          <p:nvPr>
            <p:ph type="title"/>
          </p:nvPr>
        </p:nvSpPr>
        <p:spPr>
          <a:xfrm>
            <a:off x="0" y="1128408"/>
            <a:ext cx="3389977" cy="4601183"/>
          </a:xfrm>
        </p:spPr>
        <p:txBody>
          <a:bodyPr>
            <a:normAutofit/>
          </a:bodyPr>
          <a:lstStyle/>
          <a:p>
            <a:r>
              <a:rPr lang="sr-Latn" b="1" i="1" dirty="0">
                <a:solidFill>
                  <a:srgbClr val="FFC000"/>
                </a:solidFill>
              </a:rPr>
              <a:t>HOMEPAGE</a:t>
            </a:r>
            <a:endParaRPr lang="hr-RS" b="1" i="1" dirty="0">
              <a:solidFill>
                <a:srgbClr val="FFC000"/>
              </a:solidFill>
            </a:endParaRPr>
          </a:p>
        </p:txBody>
      </p:sp>
      <p:pic>
        <p:nvPicPr>
          <p:cNvPr id="8" name="Rezervirano mjesto sadržaja 7">
            <a:extLst>
              <a:ext uri="{FF2B5EF4-FFF2-40B4-BE49-F238E27FC236}">
                <a16:creationId xmlns:a16="http://schemas.microsoft.com/office/drawing/2014/main" id="{91D74820-C550-9047-3DD8-353C8AA01370}"/>
              </a:ext>
            </a:extLst>
          </p:cNvPr>
          <p:cNvPicPr>
            <a:picLocks noGrp="1" noChangeAspect="1"/>
          </p:cNvPicPr>
          <p:nvPr>
            <p:ph idx="1"/>
          </p:nvPr>
        </p:nvPicPr>
        <p:blipFill>
          <a:blip r:embed="rId2"/>
          <a:srcRect t="2992" b="2992"/>
          <a:stretch/>
        </p:blipFill>
        <p:spPr>
          <a:xfrm>
            <a:off x="5750210" y="970849"/>
            <a:ext cx="2204001" cy="4094765"/>
          </a:xfrm>
        </p:spPr>
      </p:pic>
      <p:pic>
        <p:nvPicPr>
          <p:cNvPr id="9" name="Slika 8">
            <a:extLst>
              <a:ext uri="{FF2B5EF4-FFF2-40B4-BE49-F238E27FC236}">
                <a16:creationId xmlns:a16="http://schemas.microsoft.com/office/drawing/2014/main" id="{C369F491-8985-6D35-BBCA-0B7845EF9C83}"/>
              </a:ext>
            </a:extLst>
          </p:cNvPr>
          <p:cNvPicPr>
            <a:picLocks noChangeAspect="1"/>
          </p:cNvPicPr>
          <p:nvPr/>
        </p:nvPicPr>
        <p:blipFill>
          <a:blip r:embed="rId3"/>
          <a:srcRect/>
          <a:stretch/>
        </p:blipFill>
        <p:spPr>
          <a:xfrm>
            <a:off x="8577364" y="970850"/>
            <a:ext cx="2204001" cy="4221074"/>
          </a:xfrm>
          <a:prstGeom prst="rect">
            <a:avLst/>
          </a:prstGeom>
        </p:spPr>
      </p:pic>
      <p:sp>
        <p:nvSpPr>
          <p:cNvPr id="11" name="TekstniOkvir 10">
            <a:extLst>
              <a:ext uri="{FF2B5EF4-FFF2-40B4-BE49-F238E27FC236}">
                <a16:creationId xmlns:a16="http://schemas.microsoft.com/office/drawing/2014/main" id="{EAC131F8-803B-C2D5-FA40-AFB489BA4447}"/>
              </a:ext>
            </a:extLst>
          </p:cNvPr>
          <p:cNvSpPr txBox="1"/>
          <p:nvPr/>
        </p:nvSpPr>
        <p:spPr>
          <a:xfrm>
            <a:off x="5174341" y="5286985"/>
            <a:ext cx="6182894" cy="1200329"/>
          </a:xfrm>
          <a:prstGeom prst="rect">
            <a:avLst/>
          </a:prstGeom>
          <a:solidFill>
            <a:schemeClr val="accent2">
              <a:lumMod val="40000"/>
              <a:lumOff val="60000"/>
            </a:schemeClr>
          </a:solidFill>
        </p:spPr>
        <p:txBody>
          <a:bodyPr wrap="square">
            <a:spAutoFit/>
          </a:bodyPr>
          <a:lstStyle/>
          <a:p>
            <a:r>
              <a:rPr lang="hr-HR" b="1" i="0" u="none" strike="noStrike" dirty="0">
                <a:solidFill>
                  <a:srgbClr val="002060"/>
                </a:solidFill>
                <a:effectLst/>
                <a:latin typeface="-webkit-standard"/>
              </a:rPr>
              <a:t>Ova stranica nudi kombinaciju funkcionalnosti i jednostavnosti, čineći je pogodnom za svakodnevne korisnike koji žele da ostanu informisani o sportskim događajima.</a:t>
            </a:r>
            <a:r>
              <a:rPr lang="sr-Latn" b="1" dirty="0">
                <a:solidFill>
                  <a:srgbClr val="002060"/>
                </a:solidFill>
                <a:latin typeface="-webkit-standard"/>
              </a:rPr>
              <a:t>Nakon što se prijavimo idemo na početnu stranicu.</a:t>
            </a:r>
            <a:endParaRPr lang="hr-RS" b="1" dirty="0">
              <a:solidFill>
                <a:srgbClr val="002060"/>
              </a:solidFill>
            </a:endParaRPr>
          </a:p>
        </p:txBody>
      </p:sp>
    </p:spTree>
    <p:extLst>
      <p:ext uri="{BB962C8B-B14F-4D97-AF65-F5344CB8AC3E}">
        <p14:creationId xmlns:p14="http://schemas.microsoft.com/office/powerpoint/2010/main" val="369080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6CAF319-6E2E-CAB0-01F5-38FB9A9C0ECD}"/>
              </a:ext>
            </a:extLst>
          </p:cNvPr>
          <p:cNvSpPr>
            <a:spLocks noGrp="1"/>
          </p:cNvSpPr>
          <p:nvPr>
            <p:ph type="title"/>
          </p:nvPr>
        </p:nvSpPr>
        <p:spPr/>
        <p:txBody>
          <a:bodyPr/>
          <a:lstStyle/>
          <a:p>
            <a:r>
              <a:rPr lang="sr-Latn" b="1" i="1" dirty="0">
                <a:solidFill>
                  <a:srgbClr val="002060"/>
                </a:solidFill>
              </a:rPr>
              <a:t>Početna</a:t>
            </a:r>
            <a:endParaRPr lang="hr-RS" b="1" i="1" dirty="0">
              <a:solidFill>
                <a:srgbClr val="002060"/>
              </a:solidFill>
            </a:endParaRPr>
          </a:p>
        </p:txBody>
      </p:sp>
      <p:pic>
        <p:nvPicPr>
          <p:cNvPr id="4" name="Rezervirano mjesto sadržaja 3">
            <a:extLst>
              <a:ext uri="{FF2B5EF4-FFF2-40B4-BE49-F238E27FC236}">
                <a16:creationId xmlns:a16="http://schemas.microsoft.com/office/drawing/2014/main" id="{381E79D3-3F2D-5725-E3CF-1CA289C2700C}"/>
              </a:ext>
            </a:extLst>
          </p:cNvPr>
          <p:cNvPicPr>
            <a:picLocks noGrp="1" noChangeAspect="1"/>
          </p:cNvPicPr>
          <p:nvPr>
            <p:ph idx="1"/>
          </p:nvPr>
        </p:nvPicPr>
        <p:blipFill>
          <a:blip r:embed="rId2"/>
          <a:srcRect t="14573" b="14573"/>
          <a:stretch/>
        </p:blipFill>
        <p:spPr>
          <a:xfrm>
            <a:off x="5681579" y="534736"/>
            <a:ext cx="2547008" cy="3905413"/>
          </a:xfrm>
        </p:spPr>
      </p:pic>
      <p:pic>
        <p:nvPicPr>
          <p:cNvPr id="5" name="Slika 4">
            <a:extLst>
              <a:ext uri="{FF2B5EF4-FFF2-40B4-BE49-F238E27FC236}">
                <a16:creationId xmlns:a16="http://schemas.microsoft.com/office/drawing/2014/main" id="{EAFEA976-DAE1-7CDD-E84F-D05F9A5540F2}"/>
              </a:ext>
            </a:extLst>
          </p:cNvPr>
          <p:cNvPicPr>
            <a:picLocks noChangeAspect="1"/>
          </p:cNvPicPr>
          <p:nvPr/>
        </p:nvPicPr>
        <p:blipFill>
          <a:blip r:embed="rId3"/>
          <a:srcRect t="14002" b="14002"/>
          <a:stretch/>
        </p:blipFill>
        <p:spPr>
          <a:xfrm>
            <a:off x="8422106" y="534736"/>
            <a:ext cx="2506578" cy="3905413"/>
          </a:xfrm>
          <a:prstGeom prst="rect">
            <a:avLst/>
          </a:prstGeom>
        </p:spPr>
      </p:pic>
      <p:sp>
        <p:nvSpPr>
          <p:cNvPr id="7" name="TekstniOkvir 6">
            <a:extLst>
              <a:ext uri="{FF2B5EF4-FFF2-40B4-BE49-F238E27FC236}">
                <a16:creationId xmlns:a16="http://schemas.microsoft.com/office/drawing/2014/main" id="{29FA00D2-45DA-2AAE-00A2-CB5933A16D02}"/>
              </a:ext>
            </a:extLst>
          </p:cNvPr>
          <p:cNvSpPr txBox="1"/>
          <p:nvPr/>
        </p:nvSpPr>
        <p:spPr>
          <a:xfrm>
            <a:off x="5681579" y="4709357"/>
            <a:ext cx="5247105" cy="2031325"/>
          </a:xfrm>
          <a:prstGeom prst="rect">
            <a:avLst/>
          </a:prstGeom>
          <a:solidFill>
            <a:schemeClr val="tx2">
              <a:lumMod val="20000"/>
              <a:lumOff val="80000"/>
            </a:schemeClr>
          </a:solidFill>
          <a:ln>
            <a:solidFill>
              <a:srgbClr val="002060"/>
            </a:solidFill>
          </a:ln>
        </p:spPr>
        <p:txBody>
          <a:bodyPr wrap="square">
            <a:spAutoFit/>
          </a:bodyPr>
          <a:lstStyle/>
          <a:p>
            <a:r>
              <a:rPr lang="hr-HR" b="1" i="0" u="none" strike="noStrike" dirty="0">
                <a:solidFill>
                  <a:srgbClr val="002060"/>
                </a:solidFill>
                <a:effectLst/>
                <a:latin typeface="-webkit-standard"/>
              </a:rPr>
              <a:t>Ova stranica je dizajnirana sa fokusom na jednostavnost i funkcionalnost, sa profesionalnim izgledom i jasno organizovanim sadržajem. Plava tema i konzistentan raspored elemenata pomažu korisnicima da se lako snalaze i brzo dođu do željenih informacija.</a:t>
            </a:r>
            <a:r>
              <a:rPr lang="sr-Latn" b="1" i="0" u="none" strike="noStrike" dirty="0">
                <a:solidFill>
                  <a:srgbClr val="002060"/>
                </a:solidFill>
                <a:effectLst/>
                <a:latin typeface="-webkit-standard"/>
              </a:rPr>
              <a:t>Ovde je prisutna api integracija koja nam omogućava razvnovrsne vesti.</a:t>
            </a:r>
            <a:endParaRPr lang="hr-RS" b="1" dirty="0">
              <a:solidFill>
                <a:srgbClr val="002060"/>
              </a:solidFill>
            </a:endParaRPr>
          </a:p>
        </p:txBody>
      </p:sp>
    </p:spTree>
    <p:extLst>
      <p:ext uri="{BB962C8B-B14F-4D97-AF65-F5344CB8AC3E}">
        <p14:creationId xmlns:p14="http://schemas.microsoft.com/office/powerpoint/2010/main" val="4004568805"/>
      </p:ext>
    </p:extLst>
  </p:cSld>
  <p:clrMapOvr>
    <a:masterClrMapping/>
  </p:clrMapOvr>
</p:sld>
</file>

<file path=ppt/theme/theme1.xml><?xml version="1.0" encoding="utf-8"?>
<a:theme xmlns:a="http://schemas.openxmlformats.org/drawingml/2006/main" name="Okvir">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Široki zaslon</PresentationFormat>
  <Slides>13</Slides>
  <Notes>0</Notes>
  <HiddenSlides>0</HiddenSlides>
  <ScaleCrop>false</ScaleCrop>
  <HeadingPairs>
    <vt:vector size="4" baseType="variant">
      <vt:variant>
        <vt:lpstr>Tema</vt:lpstr>
      </vt:variant>
      <vt:variant>
        <vt:i4>1</vt:i4>
      </vt:variant>
      <vt:variant>
        <vt:lpstr>Naslovi slajdova</vt:lpstr>
      </vt:variant>
      <vt:variant>
        <vt:i4>13</vt:i4>
      </vt:variant>
    </vt:vector>
  </HeadingPairs>
  <TitlesOfParts>
    <vt:vector size="14" baseType="lpstr">
      <vt:lpstr>Okvir</vt:lpstr>
      <vt:lpstr>SPORT EVENTS</vt:lpstr>
      <vt:lpstr>PREGLED PROJEKTA</vt:lpstr>
      <vt:lpstr>TEHNOLOGIJE</vt:lpstr>
      <vt:lpstr>CILJ PROJEKTA</vt:lpstr>
      <vt:lpstr>Stilovi</vt:lpstr>
      <vt:lpstr>DIZAJN</vt:lpstr>
      <vt:lpstr>SADRŽAJ</vt:lpstr>
      <vt:lpstr>HOMEPAGE</vt:lpstr>
      <vt:lpstr>Početna</vt:lpstr>
      <vt:lpstr>Predstojeći dogadjaji</vt:lpstr>
      <vt:lpstr>Prošli dogadjaji</vt:lpstr>
      <vt:lpstr>Kontakt</vt:lpstr>
      <vt:lpstr>Hamburger meni i footer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 EVENTS</dc:title>
  <dc:creator>Amina Marovac</dc:creator>
  <cp:lastModifiedBy>Amina Marovac</cp:lastModifiedBy>
  <cp:revision>2</cp:revision>
  <dcterms:created xsi:type="dcterms:W3CDTF">2024-08-22T20:21:40Z</dcterms:created>
  <dcterms:modified xsi:type="dcterms:W3CDTF">2024-09-09T17:54:12Z</dcterms:modified>
</cp:coreProperties>
</file>